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ira Sans" charset="1" panose="020B0503050000020004"/>
      <p:regular r:id="rId10"/>
    </p:embeddedFont>
    <p:embeddedFont>
      <p:font typeface="Fira Sans Bold" charset="1" panose="020B0803050000020004"/>
      <p:regular r:id="rId11"/>
    </p:embeddedFont>
    <p:embeddedFont>
      <p:font typeface="Fira Sans Italics" charset="1" panose="020B0503050000020004"/>
      <p:regular r:id="rId12"/>
    </p:embeddedFont>
    <p:embeddedFont>
      <p:font typeface="Fira Sans Bold Italics" charset="1" panose="020B0803050000020004"/>
      <p:regular r:id="rId13"/>
    </p:embeddedFont>
    <p:embeddedFont>
      <p:font typeface="Fira Sans Thin" charset="1" panose="020B0303050000020004"/>
      <p:regular r:id="rId14"/>
    </p:embeddedFont>
    <p:embeddedFont>
      <p:font typeface="Fira Sans Thin Italics" charset="1" panose="020B0303050000020004"/>
      <p:regular r:id="rId15"/>
    </p:embeddedFont>
    <p:embeddedFont>
      <p:font typeface="Fira Sans Extra-Light" charset="1" panose="020B0403050000020004"/>
      <p:regular r:id="rId16"/>
    </p:embeddedFont>
    <p:embeddedFont>
      <p:font typeface="Fira Sans Extra-Light Italics" charset="1" panose="020B0403050000020004"/>
      <p:regular r:id="rId17"/>
    </p:embeddedFont>
    <p:embeddedFont>
      <p:font typeface="Fira Sans Light" charset="1" panose="020B0403050000020004"/>
      <p:regular r:id="rId18"/>
    </p:embeddedFont>
    <p:embeddedFont>
      <p:font typeface="Fira Sans Light Italics" charset="1" panose="020B0403050000020004"/>
      <p:regular r:id="rId19"/>
    </p:embeddedFont>
    <p:embeddedFont>
      <p:font typeface="Fira Sans Medium" charset="1" panose="020B0603050000020004"/>
      <p:regular r:id="rId20"/>
    </p:embeddedFont>
    <p:embeddedFont>
      <p:font typeface="Fira Sans Medium Italics" charset="1" panose="020B0603050000020004"/>
      <p:regular r:id="rId21"/>
    </p:embeddedFont>
    <p:embeddedFont>
      <p:font typeface="Fira Sans Semi-Bold" charset="1" panose="020B0603050000020004"/>
      <p:regular r:id="rId22"/>
    </p:embeddedFont>
    <p:embeddedFont>
      <p:font typeface="Fira Sans Semi-Bold Italics" charset="1" panose="020B0703050000020004"/>
      <p:regular r:id="rId23"/>
    </p:embeddedFont>
    <p:embeddedFont>
      <p:font typeface="Fira Sans Ultra-Bold" charset="1" panose="020B0903050000020004"/>
      <p:regular r:id="rId24"/>
    </p:embeddedFont>
    <p:embeddedFont>
      <p:font typeface="Fira Sans Ultra-Bold Italics" charset="1" panose="020B0903050000020004"/>
      <p:regular r:id="rId25"/>
    </p:embeddedFont>
    <p:embeddedFont>
      <p:font typeface="Fira Sans Heavy" charset="1" panose="020B0A03050000020004"/>
      <p:regular r:id="rId26"/>
    </p:embeddedFont>
    <p:embeddedFont>
      <p:font typeface="Fira Sans Heavy Italics" charset="1" panose="020B0A0305000002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https://www.kaggle.com/datasets/fedesoriano/stroke-prediction-dataset" TargetMode="External" Type="http://schemas.openxmlformats.org/officeDocument/2006/relationships/hyperlink"/><Relationship Id="rId8" Target="https://github.com/micabenitez/TP-Inicial-PP1" TargetMode="External" Type="http://schemas.openxmlformats.org/officeDocument/2006/relationships/hyperlink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62106" y="-737012"/>
            <a:ext cx="10192926" cy="8828025"/>
            <a:chOff x="0" y="0"/>
            <a:chExt cx="6202680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862106" y="1922677"/>
            <a:ext cx="9885941" cy="8560779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23405" t="0" r="-2340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5665672" y="5827235"/>
            <a:ext cx="7046513" cy="9312442"/>
            <a:chOff x="0" y="0"/>
            <a:chExt cx="4064946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946" cy="5372100"/>
            </a:xfrm>
            <a:custGeom>
              <a:avLst/>
              <a:gdLst/>
              <a:ahLst/>
              <a:cxnLst/>
              <a:rect r="r" b="b" t="t" l="l"/>
              <a:pathLst>
                <a:path h="5372100" w="4064946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00162" y="239562"/>
            <a:ext cx="4384296" cy="1166549"/>
          </a:xfrm>
          <a:custGeom>
            <a:avLst/>
            <a:gdLst/>
            <a:ahLst/>
            <a:cxnLst/>
            <a:rect r="r" b="b" t="t" l="l"/>
            <a:pathLst>
              <a:path h="1166549" w="4384296">
                <a:moveTo>
                  <a:pt x="0" y="0"/>
                </a:moveTo>
                <a:lnTo>
                  <a:pt x="4384296" y="0"/>
                </a:lnTo>
                <a:lnTo>
                  <a:pt x="4384296" y="1166549"/>
                </a:lnTo>
                <a:lnTo>
                  <a:pt x="0" y="11665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250680"/>
            <a:ext cx="8617177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 u="none">
                <a:solidFill>
                  <a:srgbClr val="000000"/>
                </a:solidFill>
                <a:latin typeface="Fira Sans"/>
              </a:rPr>
              <a:t>Presentado por Micaela Benitez &amp; Yamila Benitez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663264" y="2835717"/>
            <a:ext cx="10198842" cy="4615566"/>
            <a:chOff x="0" y="0"/>
            <a:chExt cx="13598456" cy="615408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85725"/>
              <a:ext cx="13598456" cy="53710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0450"/>
                </a:lnSpc>
              </a:pPr>
              <a:r>
                <a:rPr lang="en-US" sz="9500" spc="285">
                  <a:solidFill>
                    <a:srgbClr val="000000"/>
                  </a:solidFill>
                  <a:latin typeface="Fira Sans Ultra-Bold"/>
                </a:rPr>
                <a:t>IA, MACHINE LEARNING &amp; DEEP LEARNING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5704298"/>
              <a:ext cx="13598456" cy="449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00"/>
                </a:lnSpc>
                <a:spcBef>
                  <a:spcPct val="0"/>
                </a:spcBef>
              </a:pPr>
              <a:r>
                <a:rPr lang="en-US" sz="2000" spc="60">
                  <a:solidFill>
                    <a:srgbClr val="000000"/>
                  </a:solidFill>
                  <a:latin typeface="Fira Sans"/>
                </a:rPr>
                <a:t>TP INICIAL - LABORATORIO DE CONSTRUCCIÓN DE SOFTWARE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2293352" y="-467139"/>
            <a:ext cx="7945947" cy="4810900"/>
            <a:chOff x="0" y="0"/>
            <a:chExt cx="8872855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72855" cy="5372100"/>
            </a:xfrm>
            <a:custGeom>
              <a:avLst/>
              <a:gdLst/>
              <a:ahLst/>
              <a:cxnLst/>
              <a:rect r="r" b="b" t="t" l="l"/>
              <a:pathLst>
                <a:path h="5372100" w="8872855">
                  <a:moveTo>
                    <a:pt x="732218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7322185" y="5372100"/>
                  </a:lnTo>
                  <a:lnTo>
                    <a:pt x="8872855" y="2686050"/>
                  </a:lnTo>
                  <a:lnTo>
                    <a:pt x="7322185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640686" y="1247111"/>
            <a:ext cx="9251278" cy="8011189"/>
            <a:chOff x="0" y="0"/>
            <a:chExt cx="4282440" cy="3708400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1070610" y="0"/>
                  </a:moveTo>
                  <a:lnTo>
                    <a:pt x="3211830" y="0"/>
                  </a:lnTo>
                  <a:lnTo>
                    <a:pt x="4282440" y="1854200"/>
                  </a:lnTo>
                  <a:lnTo>
                    <a:pt x="3211830" y="3708400"/>
                  </a:lnTo>
                  <a:lnTo>
                    <a:pt x="1070610" y="3708400"/>
                  </a:lnTo>
                  <a:lnTo>
                    <a:pt x="0" y="1854200"/>
                  </a:lnTo>
                  <a:close/>
                </a:path>
              </a:pathLst>
            </a:custGeom>
            <a:solidFill>
              <a:srgbClr val="1836B2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3226828" y="9258300"/>
            <a:ext cx="7384961" cy="6226137"/>
            <a:chOff x="0" y="0"/>
            <a:chExt cx="6371968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71968" cy="5372100"/>
            </a:xfrm>
            <a:custGeom>
              <a:avLst/>
              <a:gdLst/>
              <a:ahLst/>
              <a:cxnLst/>
              <a:rect r="r" b="b" t="t" l="l"/>
              <a:pathLst>
                <a:path h="5372100" w="6371968">
                  <a:moveTo>
                    <a:pt x="482129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821298" y="5372100"/>
                  </a:lnTo>
                  <a:lnTo>
                    <a:pt x="6371968" y="2686050"/>
                  </a:lnTo>
                  <a:lnTo>
                    <a:pt x="4821298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1882352" y="8782041"/>
            <a:ext cx="4711177" cy="6226137"/>
            <a:chOff x="0" y="0"/>
            <a:chExt cx="4064946" cy="53721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64946" cy="5372100"/>
            </a:xfrm>
            <a:custGeom>
              <a:avLst/>
              <a:gdLst/>
              <a:ahLst/>
              <a:cxnLst/>
              <a:rect r="r" b="b" t="t" l="l"/>
              <a:pathLst>
                <a:path h="5372100" w="4064946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682776" y="1642456"/>
            <a:ext cx="1291414" cy="1419137"/>
          </a:xfrm>
          <a:custGeom>
            <a:avLst/>
            <a:gdLst/>
            <a:ahLst/>
            <a:cxnLst/>
            <a:rect r="r" b="b" t="t" l="l"/>
            <a:pathLst>
              <a:path h="1419137" w="1291414">
                <a:moveTo>
                  <a:pt x="0" y="0"/>
                </a:moveTo>
                <a:lnTo>
                  <a:pt x="1291415" y="0"/>
                </a:lnTo>
                <a:lnTo>
                  <a:pt x="1291415" y="1419137"/>
                </a:lnTo>
                <a:lnTo>
                  <a:pt x="0" y="1419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155843" y="4993732"/>
            <a:ext cx="3121395" cy="1198547"/>
          </a:xfrm>
          <a:custGeom>
            <a:avLst/>
            <a:gdLst/>
            <a:ahLst/>
            <a:cxnLst/>
            <a:rect r="r" b="b" t="t" l="l"/>
            <a:pathLst>
              <a:path h="1198547" w="3121395">
                <a:moveTo>
                  <a:pt x="0" y="0"/>
                </a:moveTo>
                <a:lnTo>
                  <a:pt x="3121395" y="0"/>
                </a:lnTo>
                <a:lnTo>
                  <a:pt x="3121395" y="1198547"/>
                </a:lnTo>
                <a:lnTo>
                  <a:pt x="0" y="11985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155843" y="7110418"/>
            <a:ext cx="2902817" cy="2238797"/>
          </a:xfrm>
          <a:custGeom>
            <a:avLst/>
            <a:gdLst/>
            <a:ahLst/>
            <a:cxnLst/>
            <a:rect r="r" b="b" t="t" l="l"/>
            <a:pathLst>
              <a:path h="2238797" w="2902817">
                <a:moveTo>
                  <a:pt x="0" y="0"/>
                </a:moveTo>
                <a:lnTo>
                  <a:pt x="2902816" y="0"/>
                </a:lnTo>
                <a:lnTo>
                  <a:pt x="2902816" y="2238798"/>
                </a:lnTo>
                <a:lnTo>
                  <a:pt x="0" y="22387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5750174" y="5252705"/>
            <a:ext cx="2477444" cy="1247508"/>
            <a:chOff x="0" y="0"/>
            <a:chExt cx="3303259" cy="166334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28575"/>
              <a:ext cx="3303259" cy="718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94"/>
                </a:lnSpc>
                <a:spcBef>
                  <a:spcPct val="0"/>
                </a:spcBef>
              </a:pPr>
              <a:r>
                <a:rPr lang="en-US" sz="3722" u="sng">
                  <a:solidFill>
                    <a:srgbClr val="000000"/>
                  </a:solidFill>
                  <a:latin typeface="Fira Sans Semi-Bold"/>
                  <a:hlinkClick r:id="rId7" tooltip="https://www.kaggle.com/datasets/fedesoriano/stroke-prediction-dataset"/>
                </a:rPr>
                <a:t>Dataset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195853"/>
              <a:ext cx="3303259" cy="4847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979"/>
                </a:lnSpc>
                <a:spcBef>
                  <a:spcPct val="0"/>
                </a:spcBef>
              </a:pPr>
              <a:r>
                <a:rPr lang="en-US" sz="2291" spc="-45">
                  <a:solidFill>
                    <a:srgbClr val="000000"/>
                  </a:solidFill>
                  <a:latin typeface="Fira Sans Medium"/>
                </a:rPr>
                <a:t>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647976" y="1938311"/>
            <a:ext cx="3473205" cy="1415994"/>
            <a:chOff x="0" y="0"/>
            <a:chExt cx="4630940" cy="188799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28575"/>
              <a:ext cx="4630940" cy="719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70"/>
                </a:lnSpc>
                <a:spcBef>
                  <a:spcPct val="0"/>
                </a:spcBef>
              </a:pPr>
              <a:r>
                <a:rPr lang="en-US" sz="3700" u="sng">
                  <a:solidFill>
                    <a:srgbClr val="000000"/>
                  </a:solidFill>
                  <a:latin typeface="Fira Sans Semi-Bold"/>
                  <a:hlinkClick r:id="rId8" tooltip="https://github.com/micabenitez/TP-Inicial-PP1"/>
                </a:rPr>
                <a:t>Repositorio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292127"/>
              <a:ext cx="4630940" cy="617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705"/>
                </a:lnSpc>
                <a:spcBef>
                  <a:spcPct val="0"/>
                </a:spcBef>
              </a:pPr>
              <a:r>
                <a:rPr lang="en-US" sz="2850" spc="-57">
                  <a:solidFill>
                    <a:srgbClr val="000000"/>
                  </a:solidFill>
                  <a:latin typeface="Fira Sans Medium"/>
                </a:rPr>
                <a:t>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077590" y="8395689"/>
            <a:ext cx="4544166" cy="1544191"/>
            <a:chOff x="0" y="0"/>
            <a:chExt cx="6058889" cy="2058921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28575"/>
              <a:ext cx="6058889" cy="719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070"/>
                </a:lnSpc>
                <a:spcBef>
                  <a:spcPct val="0"/>
                </a:spcBef>
              </a:pPr>
              <a:r>
                <a:rPr lang="en-US" sz="3700">
                  <a:solidFill>
                    <a:srgbClr val="000000"/>
                  </a:solidFill>
                  <a:latin typeface="Fira Sans Semi-Bold"/>
                </a:rPr>
                <a:t>Modelo Supervisado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282602"/>
              <a:ext cx="6058889" cy="797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810"/>
                </a:lnSpc>
                <a:spcBef>
                  <a:spcPct val="0"/>
                </a:spcBef>
              </a:pPr>
              <a:r>
                <a:rPr lang="en-US" sz="3700" spc="-74">
                  <a:solidFill>
                    <a:srgbClr val="000000"/>
                  </a:solidFill>
                  <a:latin typeface="Fira Sans Medium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36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729073" y="4179296"/>
            <a:ext cx="10829854" cy="112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17"/>
              </a:lnSpc>
              <a:spcBef>
                <a:spcPct val="0"/>
              </a:spcBef>
            </a:pPr>
            <a:r>
              <a:rPr lang="en-US" sz="7925" u="none">
                <a:solidFill>
                  <a:srgbClr val="FFFFFF"/>
                </a:solidFill>
                <a:latin typeface="Fira Sans Semi-Bold"/>
              </a:rPr>
              <a:t>¡Gracias!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620599" y="8775184"/>
            <a:ext cx="8523290" cy="4392438"/>
            <a:chOff x="0" y="0"/>
            <a:chExt cx="10424273" cy="5372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424273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424273">
                  <a:moveTo>
                    <a:pt x="8873603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873603" y="5372100"/>
                  </a:lnTo>
                  <a:lnTo>
                    <a:pt x="10424273" y="2686050"/>
                  </a:lnTo>
                  <a:lnTo>
                    <a:pt x="8873603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16665" y="9258300"/>
            <a:ext cx="3407869" cy="4392438"/>
            <a:chOff x="0" y="0"/>
            <a:chExt cx="4167939" cy="5372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167939" cy="5372100"/>
            </a:xfrm>
            <a:custGeom>
              <a:avLst/>
              <a:gdLst/>
              <a:ahLst/>
              <a:cxnLst/>
              <a:rect r="r" b="b" t="t" l="l"/>
              <a:pathLst>
                <a:path h="5372100" w="4167939">
                  <a:moveTo>
                    <a:pt x="261726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617269" y="5372100"/>
                  </a:lnTo>
                  <a:lnTo>
                    <a:pt x="4167939" y="2686050"/>
                  </a:lnTo>
                  <a:lnTo>
                    <a:pt x="2617269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-3602767" y="-3778684"/>
            <a:ext cx="11903735" cy="6226137"/>
            <a:chOff x="0" y="0"/>
            <a:chExt cx="10270904" cy="5372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270904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270904">
                  <a:moveTo>
                    <a:pt x="8720234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720234" y="5372100"/>
                  </a:lnTo>
                  <a:lnTo>
                    <a:pt x="10270904" y="2686050"/>
                  </a:lnTo>
                  <a:lnTo>
                    <a:pt x="8720234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37470" y="594971"/>
            <a:ext cx="4384296" cy="1166549"/>
          </a:xfrm>
          <a:custGeom>
            <a:avLst/>
            <a:gdLst/>
            <a:ahLst/>
            <a:cxnLst/>
            <a:rect r="r" b="b" t="t" l="l"/>
            <a:pathLst>
              <a:path h="1166549" w="4384296">
                <a:moveTo>
                  <a:pt x="0" y="0"/>
                </a:moveTo>
                <a:lnTo>
                  <a:pt x="4384296" y="0"/>
                </a:lnTo>
                <a:lnTo>
                  <a:pt x="4384296" y="1166549"/>
                </a:lnTo>
                <a:lnTo>
                  <a:pt x="0" y="1166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772715" y="-3113068"/>
            <a:ext cx="15839149" cy="6226137"/>
            <a:chOff x="0" y="0"/>
            <a:chExt cx="13666499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666499" cy="5372100"/>
            </a:xfrm>
            <a:custGeom>
              <a:avLst/>
              <a:gdLst/>
              <a:ahLst/>
              <a:cxnLst/>
              <a:rect r="r" b="b" t="t" l="l"/>
              <a:pathLst>
                <a:path h="5372100" w="13666499">
                  <a:moveTo>
                    <a:pt x="12115829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2115829" y="5372100"/>
                  </a:lnTo>
                  <a:lnTo>
                    <a:pt x="13666499" y="2686050"/>
                  </a:lnTo>
                  <a:lnTo>
                    <a:pt x="12115829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true" rot="0">
            <a:off x="11582343" y="-1359365"/>
            <a:ext cx="7816401" cy="4462908"/>
          </a:xfrm>
          <a:custGeom>
            <a:avLst/>
            <a:gdLst/>
            <a:ahLst/>
            <a:cxnLst/>
            <a:rect r="r" b="b" t="t" l="l"/>
            <a:pathLst>
              <a:path h="4462908" w="7816401">
                <a:moveTo>
                  <a:pt x="0" y="4462908"/>
                </a:moveTo>
                <a:lnTo>
                  <a:pt x="7816401" y="4462908"/>
                </a:lnTo>
                <a:lnTo>
                  <a:pt x="7816401" y="0"/>
                </a:lnTo>
                <a:lnTo>
                  <a:pt x="0" y="0"/>
                </a:lnTo>
                <a:lnTo>
                  <a:pt x="0" y="446290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615890" y="3729242"/>
            <a:ext cx="6643410" cy="5666438"/>
          </a:xfrm>
          <a:custGeom>
            <a:avLst/>
            <a:gdLst/>
            <a:ahLst/>
            <a:cxnLst/>
            <a:rect r="r" b="b" t="t" l="l"/>
            <a:pathLst>
              <a:path h="5666438" w="6643410">
                <a:moveTo>
                  <a:pt x="0" y="0"/>
                </a:moveTo>
                <a:lnTo>
                  <a:pt x="6643410" y="0"/>
                </a:lnTo>
                <a:lnTo>
                  <a:pt x="6643410" y="5666438"/>
                </a:lnTo>
                <a:lnTo>
                  <a:pt x="0" y="5666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104900"/>
            <a:ext cx="5973599" cy="1129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17"/>
              </a:lnSpc>
              <a:spcBef>
                <a:spcPct val="0"/>
              </a:spcBef>
            </a:pPr>
            <a:r>
              <a:rPr lang="en-US" sz="7925">
                <a:solidFill>
                  <a:srgbClr val="FFFFFF"/>
                </a:solidFill>
                <a:latin typeface="Fira Sans Semi-Bold"/>
              </a:rPr>
              <a:t>Introducción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392976"/>
            <a:ext cx="9061806" cy="356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54"/>
              </a:lnSpc>
              <a:spcBef>
                <a:spcPct val="0"/>
              </a:spcBef>
            </a:pPr>
            <a:r>
              <a:rPr lang="en-US" sz="4349" spc="-86">
                <a:solidFill>
                  <a:srgbClr val="000000"/>
                </a:solidFill>
                <a:latin typeface="Fira Sans"/>
              </a:rPr>
              <a:t>En esta presentación, vamos a centrarnos en tres tecnologías distintas pero con un gran potencial: </a:t>
            </a:r>
          </a:p>
          <a:p>
            <a:pPr>
              <a:lnSpc>
                <a:spcPts val="5654"/>
              </a:lnSpc>
              <a:spcBef>
                <a:spcPct val="0"/>
              </a:spcBef>
            </a:pPr>
            <a:r>
              <a:rPr lang="en-US" sz="4349" spc="-86">
                <a:solidFill>
                  <a:srgbClr val="000000"/>
                </a:solidFill>
                <a:latin typeface="Fira Sans"/>
              </a:rPr>
              <a:t>La inteligencia artificial, el machine learning y el deep learning.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76055" y="-1177602"/>
            <a:ext cx="9852713" cy="11676274"/>
            <a:chOff x="0" y="0"/>
            <a:chExt cx="13136951" cy="15568366"/>
          </a:xfrm>
        </p:grpSpPr>
        <p:sp>
          <p:nvSpPr>
            <p:cNvPr name="Freeform 3" id="3"/>
            <p:cNvSpPr/>
            <p:nvPr/>
          </p:nvSpPr>
          <p:spPr>
            <a:xfrm flipH="false" flipV="true" rot="0">
              <a:off x="0" y="0"/>
              <a:ext cx="10199044" cy="5823319"/>
            </a:xfrm>
            <a:custGeom>
              <a:avLst/>
              <a:gdLst/>
              <a:ahLst/>
              <a:cxnLst/>
              <a:rect r="r" b="b" t="t" l="l"/>
              <a:pathLst>
                <a:path h="5823319" w="10199044">
                  <a:moveTo>
                    <a:pt x="0" y="5823319"/>
                  </a:moveTo>
                  <a:lnTo>
                    <a:pt x="10199044" y="5823319"/>
                  </a:lnTo>
                  <a:lnTo>
                    <a:pt x="10199044" y="0"/>
                  </a:lnTo>
                  <a:lnTo>
                    <a:pt x="0" y="0"/>
                  </a:lnTo>
                  <a:lnTo>
                    <a:pt x="0" y="582331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-10800000">
              <a:off x="2115666" y="3513875"/>
              <a:ext cx="11021285" cy="12054491"/>
              <a:chOff x="0" y="0"/>
              <a:chExt cx="4911651" cy="53721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911651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4911651">
                    <a:moveTo>
                      <a:pt x="336098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360981" y="5372100"/>
                    </a:lnTo>
                    <a:lnTo>
                      <a:pt x="4911651" y="2686050"/>
                    </a:lnTo>
                    <a:lnTo>
                      <a:pt x="3360981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</p:grpSp>
      <p:sp>
        <p:nvSpPr>
          <p:cNvPr name="Freeform 6" id="6"/>
          <p:cNvSpPr/>
          <p:nvPr/>
        </p:nvSpPr>
        <p:spPr>
          <a:xfrm flipH="false" flipV="false" rot="0">
            <a:off x="1028700" y="3801143"/>
            <a:ext cx="4674347" cy="5954582"/>
          </a:xfrm>
          <a:custGeom>
            <a:avLst/>
            <a:gdLst/>
            <a:ahLst/>
            <a:cxnLst/>
            <a:rect r="r" b="b" t="t" l="l"/>
            <a:pathLst>
              <a:path h="5954582" w="4674347">
                <a:moveTo>
                  <a:pt x="0" y="0"/>
                </a:moveTo>
                <a:lnTo>
                  <a:pt x="4674347" y="0"/>
                </a:lnTo>
                <a:lnTo>
                  <a:pt x="4674347" y="5954583"/>
                </a:lnTo>
                <a:lnTo>
                  <a:pt x="0" y="59545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669343" y="2345838"/>
            <a:ext cx="10413905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A066CB"/>
                </a:solidFill>
                <a:latin typeface="Fira Sans Medium"/>
              </a:rPr>
              <a:t>INTELIGENCIA ARTIFICIAL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41753" y="3956765"/>
            <a:ext cx="10869084" cy="2335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1"/>
              </a:lnSpc>
              <a:spcBef>
                <a:spcPct val="0"/>
              </a:spcBef>
            </a:pPr>
            <a:r>
              <a:rPr lang="en-US" sz="2862" spc="-57">
                <a:solidFill>
                  <a:srgbClr val="000000"/>
                </a:solidFill>
                <a:latin typeface="Fira Sans Medium"/>
              </a:rPr>
              <a:t>Es un c</a:t>
            </a:r>
            <a:r>
              <a:rPr lang="en-US" sz="2862" spc="-57">
                <a:solidFill>
                  <a:srgbClr val="000000"/>
                </a:solidFill>
                <a:latin typeface="Fira Sans Medium"/>
              </a:rPr>
              <a:t>ampo de la ciencia relacionado con la creación de computadoras y máquinas que pueden razonar, aprender y actuar de una manera que normalmente requeriría inteligencia humana o que involucre datos cuya escala exceda lo que los humanos pueden analizar.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76055" y="-1177602"/>
            <a:ext cx="9852713" cy="11676274"/>
            <a:chOff x="0" y="0"/>
            <a:chExt cx="13136951" cy="15568366"/>
          </a:xfrm>
        </p:grpSpPr>
        <p:sp>
          <p:nvSpPr>
            <p:cNvPr name="Freeform 3" id="3"/>
            <p:cNvSpPr/>
            <p:nvPr/>
          </p:nvSpPr>
          <p:spPr>
            <a:xfrm flipH="false" flipV="true" rot="0">
              <a:off x="0" y="0"/>
              <a:ext cx="10199044" cy="5823319"/>
            </a:xfrm>
            <a:custGeom>
              <a:avLst/>
              <a:gdLst/>
              <a:ahLst/>
              <a:cxnLst/>
              <a:rect r="r" b="b" t="t" l="l"/>
              <a:pathLst>
                <a:path h="5823319" w="10199044">
                  <a:moveTo>
                    <a:pt x="0" y="5823319"/>
                  </a:moveTo>
                  <a:lnTo>
                    <a:pt x="10199044" y="5823319"/>
                  </a:lnTo>
                  <a:lnTo>
                    <a:pt x="10199044" y="0"/>
                  </a:lnTo>
                  <a:lnTo>
                    <a:pt x="0" y="0"/>
                  </a:lnTo>
                  <a:lnTo>
                    <a:pt x="0" y="582331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-10800000">
              <a:off x="2115666" y="3513875"/>
              <a:ext cx="11021285" cy="12054491"/>
              <a:chOff x="0" y="0"/>
              <a:chExt cx="4911651" cy="53721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911651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4911651">
                    <a:moveTo>
                      <a:pt x="336098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360981" y="5372100"/>
                    </a:lnTo>
                    <a:lnTo>
                      <a:pt x="4911651" y="2686050"/>
                    </a:lnTo>
                    <a:lnTo>
                      <a:pt x="3360981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</p:grpSp>
      <p:sp>
        <p:nvSpPr>
          <p:cNvPr name="Freeform 6" id="6"/>
          <p:cNvSpPr/>
          <p:nvPr/>
        </p:nvSpPr>
        <p:spPr>
          <a:xfrm flipH="false" flipV="false" rot="0">
            <a:off x="2321176" y="1028700"/>
            <a:ext cx="11418210" cy="7974330"/>
          </a:xfrm>
          <a:custGeom>
            <a:avLst/>
            <a:gdLst/>
            <a:ahLst/>
            <a:cxnLst/>
            <a:rect r="r" b="b" t="t" l="l"/>
            <a:pathLst>
              <a:path h="7974330" w="11418210">
                <a:moveTo>
                  <a:pt x="0" y="0"/>
                </a:moveTo>
                <a:lnTo>
                  <a:pt x="11418210" y="0"/>
                </a:lnTo>
                <a:lnTo>
                  <a:pt x="11418210" y="7974330"/>
                </a:lnTo>
                <a:lnTo>
                  <a:pt x="0" y="79743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76055" y="-1177602"/>
            <a:ext cx="9852713" cy="11676274"/>
            <a:chOff x="0" y="0"/>
            <a:chExt cx="13136951" cy="15568366"/>
          </a:xfrm>
        </p:grpSpPr>
        <p:sp>
          <p:nvSpPr>
            <p:cNvPr name="Freeform 3" id="3"/>
            <p:cNvSpPr/>
            <p:nvPr/>
          </p:nvSpPr>
          <p:spPr>
            <a:xfrm flipH="false" flipV="true" rot="0">
              <a:off x="0" y="0"/>
              <a:ext cx="10199044" cy="5823319"/>
            </a:xfrm>
            <a:custGeom>
              <a:avLst/>
              <a:gdLst/>
              <a:ahLst/>
              <a:cxnLst/>
              <a:rect r="r" b="b" t="t" l="l"/>
              <a:pathLst>
                <a:path h="5823319" w="10199044">
                  <a:moveTo>
                    <a:pt x="0" y="5823319"/>
                  </a:moveTo>
                  <a:lnTo>
                    <a:pt x="10199044" y="5823319"/>
                  </a:lnTo>
                  <a:lnTo>
                    <a:pt x="10199044" y="0"/>
                  </a:lnTo>
                  <a:lnTo>
                    <a:pt x="0" y="0"/>
                  </a:lnTo>
                  <a:lnTo>
                    <a:pt x="0" y="582331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-10800000">
              <a:off x="2115666" y="3513875"/>
              <a:ext cx="11021285" cy="12054491"/>
              <a:chOff x="0" y="0"/>
              <a:chExt cx="4911651" cy="53721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911651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4911651">
                    <a:moveTo>
                      <a:pt x="336098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360981" y="5372100"/>
                    </a:lnTo>
                    <a:lnTo>
                      <a:pt x="4911651" y="2686050"/>
                    </a:lnTo>
                    <a:lnTo>
                      <a:pt x="3360981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</p:grpSp>
      <p:sp>
        <p:nvSpPr>
          <p:cNvPr name="TextBox 6" id="6"/>
          <p:cNvSpPr txBox="true"/>
          <p:nvPr/>
        </p:nvSpPr>
        <p:spPr>
          <a:xfrm rot="0">
            <a:off x="4391811" y="1906211"/>
            <a:ext cx="8397617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A066CB"/>
                </a:solidFill>
                <a:latin typeface="Fira Sans Medium"/>
              </a:rPr>
              <a:t> </a:t>
            </a:r>
            <a:r>
              <a:rPr lang="en-US" sz="6999">
                <a:solidFill>
                  <a:srgbClr val="A066CB"/>
                </a:solidFill>
                <a:latin typeface="Fira Sans Medium"/>
              </a:rPr>
              <a:t>MACHINE LEARNING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56077" y="3707163"/>
            <a:ext cx="10869084" cy="1868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1"/>
              </a:lnSpc>
            </a:pPr>
            <a:r>
              <a:rPr lang="en-US" sz="2862" spc="-57">
                <a:solidFill>
                  <a:srgbClr val="000000"/>
                </a:solidFill>
                <a:latin typeface="Fira Sans Medium"/>
              </a:rPr>
              <a:t>Es un campo científico y, más particularmente, una subcategoría de inteligencia artificial. Consiste en dejar que los algoritmos descubran patrones recurrentes, en conjuntos de datos.</a:t>
            </a:r>
          </a:p>
          <a:p>
            <a:pPr algn="ctr">
              <a:lnSpc>
                <a:spcPts val="3721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677487" y="5575808"/>
            <a:ext cx="5826265" cy="4114800"/>
          </a:xfrm>
          <a:custGeom>
            <a:avLst/>
            <a:gdLst/>
            <a:ahLst/>
            <a:cxnLst/>
            <a:rect r="r" b="b" t="t" l="l"/>
            <a:pathLst>
              <a:path h="4114800" w="5826265">
                <a:moveTo>
                  <a:pt x="0" y="0"/>
                </a:moveTo>
                <a:lnTo>
                  <a:pt x="5826265" y="0"/>
                </a:lnTo>
                <a:lnTo>
                  <a:pt x="58262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1569" y="-95667"/>
            <a:ext cx="12351150" cy="10478334"/>
          </a:xfrm>
          <a:custGeom>
            <a:avLst/>
            <a:gdLst/>
            <a:ahLst/>
            <a:cxnLst/>
            <a:rect r="r" b="b" t="t" l="l"/>
            <a:pathLst>
              <a:path h="10478334" w="12351150">
                <a:moveTo>
                  <a:pt x="0" y="0"/>
                </a:moveTo>
                <a:lnTo>
                  <a:pt x="12351150" y="0"/>
                </a:lnTo>
                <a:lnTo>
                  <a:pt x="12351150" y="10478334"/>
                </a:lnTo>
                <a:lnTo>
                  <a:pt x="0" y="10478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667" t="0" r="-1366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5065097" y="-501665"/>
            <a:ext cx="7258895" cy="11290329"/>
            <a:chOff x="0" y="0"/>
            <a:chExt cx="4076076" cy="6339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6076" cy="6339840"/>
            </a:xfrm>
            <a:custGeom>
              <a:avLst/>
              <a:gdLst/>
              <a:ahLst/>
              <a:cxnLst/>
              <a:rect r="r" b="b" t="t" l="l"/>
              <a:pathLst>
                <a:path h="6339840" w="4076076">
                  <a:moveTo>
                    <a:pt x="4076076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4076076" y="633984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9933387" y="7456173"/>
            <a:ext cx="1823457" cy="1579284"/>
            <a:chOff x="0" y="0"/>
            <a:chExt cx="6202680" cy="5372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5632246" y="1028700"/>
            <a:ext cx="1823457" cy="1579284"/>
            <a:chOff x="0" y="0"/>
            <a:chExt cx="6202680" cy="5372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782816" y="4242437"/>
            <a:ext cx="1823457" cy="1579284"/>
            <a:chOff x="0" y="0"/>
            <a:chExt cx="6202680" cy="53721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20268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20268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8277857" y="4641434"/>
            <a:ext cx="833376" cy="781290"/>
          </a:xfrm>
          <a:custGeom>
            <a:avLst/>
            <a:gdLst/>
            <a:ahLst/>
            <a:cxnLst/>
            <a:rect r="r" b="b" t="t" l="l"/>
            <a:pathLst>
              <a:path h="781290" w="833376">
                <a:moveTo>
                  <a:pt x="0" y="0"/>
                </a:moveTo>
                <a:lnTo>
                  <a:pt x="833376" y="0"/>
                </a:lnTo>
                <a:lnTo>
                  <a:pt x="833376" y="781290"/>
                </a:lnTo>
                <a:lnTo>
                  <a:pt x="0" y="7812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318077" y="7717742"/>
            <a:ext cx="936010" cy="1056147"/>
          </a:xfrm>
          <a:custGeom>
            <a:avLst/>
            <a:gdLst/>
            <a:ahLst/>
            <a:cxnLst/>
            <a:rect r="r" b="b" t="t" l="l"/>
            <a:pathLst>
              <a:path h="1056147" w="936010">
                <a:moveTo>
                  <a:pt x="0" y="0"/>
                </a:moveTo>
                <a:lnTo>
                  <a:pt x="936010" y="0"/>
                </a:lnTo>
                <a:lnTo>
                  <a:pt x="936010" y="1056147"/>
                </a:lnTo>
                <a:lnTo>
                  <a:pt x="0" y="10561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113918" y="1390974"/>
            <a:ext cx="860112" cy="854737"/>
          </a:xfrm>
          <a:custGeom>
            <a:avLst/>
            <a:gdLst/>
            <a:ahLst/>
            <a:cxnLst/>
            <a:rect r="r" b="b" t="t" l="l"/>
            <a:pathLst>
              <a:path h="854737" w="860112">
                <a:moveTo>
                  <a:pt x="0" y="0"/>
                </a:moveTo>
                <a:lnTo>
                  <a:pt x="860112" y="0"/>
                </a:lnTo>
                <a:lnTo>
                  <a:pt x="860112" y="854736"/>
                </a:lnTo>
                <a:lnTo>
                  <a:pt x="0" y="8547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957558" y="1056540"/>
            <a:ext cx="4944046" cy="1852199"/>
            <a:chOff x="0" y="0"/>
            <a:chExt cx="6592062" cy="2469599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38100"/>
              <a:ext cx="6592062" cy="64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pc="-60">
                  <a:solidFill>
                    <a:srgbClr val="000000"/>
                  </a:solidFill>
                  <a:latin typeface="Fira Sans Medium"/>
                </a:rPr>
                <a:t>Aprendizaje supervisado: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806534"/>
              <a:ext cx="6592062" cy="1663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9">
                  <a:solidFill>
                    <a:srgbClr val="000000"/>
                  </a:solidFill>
                  <a:latin typeface="Fira Sans Light"/>
                </a:rPr>
                <a:t>Son datos de entrenamiento etiquetados (datos estructurados). Los datos se etiquetan para indicar a la máquina qué patrones tiene que buscar.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318077" y="3948817"/>
            <a:ext cx="4944046" cy="2166524"/>
            <a:chOff x="0" y="0"/>
            <a:chExt cx="6592062" cy="2888699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43744"/>
              <a:ext cx="6592062" cy="64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pc="-60">
                  <a:solidFill>
                    <a:srgbClr val="000000"/>
                  </a:solidFill>
                  <a:latin typeface="Fira Sans Bold"/>
                </a:rPr>
                <a:t>Aprendizaje no supervisado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806534"/>
              <a:ext cx="6592062" cy="20821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520"/>
                </a:lnSpc>
              </a:pPr>
              <a:r>
                <a:rPr lang="en-US" sz="1800" spc="9">
                  <a:solidFill>
                    <a:srgbClr val="000000"/>
                  </a:solidFill>
                  <a:latin typeface="Fira Sans Light"/>
                </a:rPr>
                <a:t>Aprende patrones en función de datos no etiquetados (datos no estructurados). </a:t>
              </a:r>
            </a:p>
            <a:p>
              <a:pPr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9">
                  <a:solidFill>
                    <a:srgbClr val="000000"/>
                  </a:solidFill>
                  <a:latin typeface="Fira Sans Light"/>
                </a:rPr>
                <a:t>El algoritmo aprende de los datos y los clasifica en grupos en función de diversos atributos. 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468648" y="7326066"/>
            <a:ext cx="4944046" cy="1852199"/>
            <a:chOff x="0" y="0"/>
            <a:chExt cx="6592062" cy="2469599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49389"/>
              <a:ext cx="6592062" cy="64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sz="3000" spc="-60">
                  <a:solidFill>
                    <a:srgbClr val="000000"/>
                  </a:solidFill>
                  <a:latin typeface="Fira Sans Bold"/>
                </a:rPr>
                <a:t>Aprendizaje por refuerzo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806534"/>
              <a:ext cx="6592062" cy="16630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520"/>
                </a:lnSpc>
                <a:spcBef>
                  <a:spcPct val="0"/>
                </a:spcBef>
              </a:pPr>
              <a:r>
                <a:rPr lang="en-US" sz="1800" spc="9">
                  <a:solidFill>
                    <a:srgbClr val="000000"/>
                  </a:solidFill>
                  <a:latin typeface="Fira Sans Light"/>
                </a:rPr>
                <a:t>Aprende a realizar una tarea definida mediante prueba y error (un ciclo de reacción) hasta que su rendimiento está dentro de un rango deseado.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76055" y="-1177602"/>
            <a:ext cx="9852713" cy="11676274"/>
            <a:chOff x="0" y="0"/>
            <a:chExt cx="13136951" cy="15568366"/>
          </a:xfrm>
        </p:grpSpPr>
        <p:sp>
          <p:nvSpPr>
            <p:cNvPr name="Freeform 3" id="3"/>
            <p:cNvSpPr/>
            <p:nvPr/>
          </p:nvSpPr>
          <p:spPr>
            <a:xfrm flipH="false" flipV="true" rot="0">
              <a:off x="0" y="0"/>
              <a:ext cx="10199044" cy="5823319"/>
            </a:xfrm>
            <a:custGeom>
              <a:avLst/>
              <a:gdLst/>
              <a:ahLst/>
              <a:cxnLst/>
              <a:rect r="r" b="b" t="t" l="l"/>
              <a:pathLst>
                <a:path h="5823319" w="10199044">
                  <a:moveTo>
                    <a:pt x="0" y="5823319"/>
                  </a:moveTo>
                  <a:lnTo>
                    <a:pt x="10199044" y="5823319"/>
                  </a:lnTo>
                  <a:lnTo>
                    <a:pt x="10199044" y="0"/>
                  </a:lnTo>
                  <a:lnTo>
                    <a:pt x="0" y="0"/>
                  </a:lnTo>
                  <a:lnTo>
                    <a:pt x="0" y="582331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51576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-10800000">
              <a:off x="2115666" y="3513875"/>
              <a:ext cx="11021285" cy="12054491"/>
              <a:chOff x="0" y="0"/>
              <a:chExt cx="4911651" cy="53721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911651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4911651">
                    <a:moveTo>
                      <a:pt x="3360981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360981" y="5372100"/>
                    </a:lnTo>
                    <a:lnTo>
                      <a:pt x="4911651" y="2686050"/>
                    </a:lnTo>
                    <a:lnTo>
                      <a:pt x="3360981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</p:grpSp>
      <p:sp>
        <p:nvSpPr>
          <p:cNvPr name="Freeform 6" id="6"/>
          <p:cNvSpPr/>
          <p:nvPr/>
        </p:nvSpPr>
        <p:spPr>
          <a:xfrm flipH="false" flipV="false" rot="0">
            <a:off x="4338933" y="5619762"/>
            <a:ext cx="8502404" cy="4114800"/>
          </a:xfrm>
          <a:custGeom>
            <a:avLst/>
            <a:gdLst/>
            <a:ahLst/>
            <a:cxnLst/>
            <a:rect r="r" b="b" t="t" l="l"/>
            <a:pathLst>
              <a:path h="4114800" w="8502404">
                <a:moveTo>
                  <a:pt x="0" y="0"/>
                </a:moveTo>
                <a:lnTo>
                  <a:pt x="8502405" y="0"/>
                </a:lnTo>
                <a:lnTo>
                  <a:pt x="85024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55593" y="3688235"/>
            <a:ext cx="10869084" cy="2335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1"/>
              </a:lnSpc>
            </a:pPr>
            <a:r>
              <a:rPr lang="en-US" sz="2862" spc="-57">
                <a:solidFill>
                  <a:srgbClr val="000000"/>
                </a:solidFill>
                <a:latin typeface="Fira Sans Medium"/>
              </a:rPr>
              <a:t>Es básicamente una red neuronal con tres o más capas que intentan emular el comportamiento del cerebro humano aprendiendo a partir de grandes cantidades de datos.</a:t>
            </a:r>
          </a:p>
          <a:p>
            <a:pPr algn="ctr">
              <a:lnSpc>
                <a:spcPts val="3721"/>
              </a:lnSpc>
            </a:pPr>
          </a:p>
          <a:p>
            <a:pPr algn="ctr">
              <a:lnSpc>
                <a:spcPts val="3721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742704" y="1983002"/>
            <a:ext cx="8397617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A066CB"/>
                </a:solidFill>
                <a:latin typeface="Fira Sans Medium"/>
              </a:rPr>
              <a:t> DEEP</a:t>
            </a:r>
            <a:r>
              <a:rPr lang="en-US" sz="6999">
                <a:solidFill>
                  <a:srgbClr val="A066CB"/>
                </a:solidFill>
                <a:latin typeface="Fira Sans Medium"/>
              </a:rPr>
              <a:t> LEARNING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052064"/>
            <a:ext cx="18288000" cy="234936"/>
          </a:xfrm>
          <a:prstGeom prst="rect">
            <a:avLst/>
          </a:prstGeom>
          <a:solidFill>
            <a:srgbClr val="1836B2"/>
          </a:solidFill>
        </p:spPr>
      </p:sp>
      <p:grpSp>
        <p:nvGrpSpPr>
          <p:cNvPr name="Group 3" id="3"/>
          <p:cNvGrpSpPr/>
          <p:nvPr/>
        </p:nvGrpSpPr>
        <p:grpSpPr>
          <a:xfrm rot="-10800000">
            <a:off x="5501591" y="1722076"/>
            <a:ext cx="7284818" cy="4687520"/>
            <a:chOff x="0" y="0"/>
            <a:chExt cx="8348715" cy="53721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3487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8348714">
                  <a:moveTo>
                    <a:pt x="679804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798045" y="5372100"/>
                  </a:lnTo>
                  <a:lnTo>
                    <a:pt x="8348714" y="2686050"/>
                  </a:lnTo>
                  <a:lnTo>
                    <a:pt x="6798045" y="0"/>
                  </a:lnTo>
                  <a:close/>
                </a:path>
              </a:pathLst>
            </a:custGeom>
            <a:solidFill>
              <a:srgbClr val="4CA2B2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1028700" y="4570780"/>
            <a:ext cx="7284818" cy="4687520"/>
            <a:chOff x="0" y="0"/>
            <a:chExt cx="8348715" cy="5372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3487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8348714">
                  <a:moveTo>
                    <a:pt x="679804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798045" y="5372100"/>
                  </a:lnTo>
                  <a:lnTo>
                    <a:pt x="8348714" y="2686050"/>
                  </a:lnTo>
                  <a:lnTo>
                    <a:pt x="6798045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9974482" y="4570780"/>
            <a:ext cx="7284818" cy="4687520"/>
            <a:chOff x="0" y="0"/>
            <a:chExt cx="8348715" cy="5372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348714" cy="5372100"/>
            </a:xfrm>
            <a:custGeom>
              <a:avLst/>
              <a:gdLst/>
              <a:ahLst/>
              <a:cxnLst/>
              <a:rect r="r" b="b" t="t" l="l"/>
              <a:pathLst>
                <a:path h="5372100" w="8348714">
                  <a:moveTo>
                    <a:pt x="679804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6798045" y="5372100"/>
                  </a:lnTo>
                  <a:lnTo>
                    <a:pt x="8348714" y="2686050"/>
                  </a:lnTo>
                  <a:lnTo>
                    <a:pt x="6798045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AutoShape 9" id="9"/>
          <p:cNvSpPr/>
          <p:nvPr/>
        </p:nvSpPr>
        <p:spPr>
          <a:xfrm rot="0">
            <a:off x="0" y="10052064"/>
            <a:ext cx="18288000" cy="234936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Freeform 10" id="10"/>
          <p:cNvSpPr/>
          <p:nvPr/>
        </p:nvSpPr>
        <p:spPr>
          <a:xfrm flipH="false" flipV="false" rot="0">
            <a:off x="8694984" y="1793572"/>
            <a:ext cx="966137" cy="966137"/>
          </a:xfrm>
          <a:custGeom>
            <a:avLst/>
            <a:gdLst/>
            <a:ahLst/>
            <a:cxnLst/>
            <a:rect r="r" b="b" t="t" l="l"/>
            <a:pathLst>
              <a:path h="966137" w="966137">
                <a:moveTo>
                  <a:pt x="0" y="0"/>
                </a:moveTo>
                <a:lnTo>
                  <a:pt x="966137" y="0"/>
                </a:lnTo>
                <a:lnTo>
                  <a:pt x="966137" y="966136"/>
                </a:lnTo>
                <a:lnTo>
                  <a:pt x="0" y="966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024619" y="4801075"/>
            <a:ext cx="1200747" cy="1200747"/>
          </a:xfrm>
          <a:custGeom>
            <a:avLst/>
            <a:gdLst/>
            <a:ahLst/>
            <a:cxnLst/>
            <a:rect r="r" b="b" t="t" l="l"/>
            <a:pathLst>
              <a:path h="1200747" w="1200747">
                <a:moveTo>
                  <a:pt x="0" y="0"/>
                </a:moveTo>
                <a:lnTo>
                  <a:pt x="1200747" y="0"/>
                </a:lnTo>
                <a:lnTo>
                  <a:pt x="1200747" y="1200748"/>
                </a:lnTo>
                <a:lnTo>
                  <a:pt x="0" y="12007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061909" y="4860782"/>
            <a:ext cx="1141041" cy="1141041"/>
          </a:xfrm>
          <a:custGeom>
            <a:avLst/>
            <a:gdLst/>
            <a:ahLst/>
            <a:cxnLst/>
            <a:rect r="r" b="b" t="t" l="l"/>
            <a:pathLst>
              <a:path h="1141041" w="1141041">
                <a:moveTo>
                  <a:pt x="0" y="0"/>
                </a:moveTo>
                <a:lnTo>
                  <a:pt x="1141042" y="0"/>
                </a:lnTo>
                <a:lnTo>
                  <a:pt x="1141042" y="1141041"/>
                </a:lnTo>
                <a:lnTo>
                  <a:pt x="0" y="11410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836965" y="3615887"/>
            <a:ext cx="4614070" cy="1244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08"/>
              </a:lnSpc>
              <a:spcBef>
                <a:spcPct val="0"/>
              </a:spcBef>
            </a:pPr>
            <a:r>
              <a:rPr lang="en-US" sz="2363" spc="11">
                <a:solidFill>
                  <a:srgbClr val="FFFFFF"/>
                </a:solidFill>
                <a:latin typeface="Fira Sans Light"/>
              </a:rPr>
              <a:t>Varias neuronas artificiales que se activan o no dependiendo de los datos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71017" y="2860773"/>
            <a:ext cx="4614070" cy="65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00"/>
              </a:lnSpc>
              <a:spcBef>
                <a:spcPct val="0"/>
              </a:spcBef>
            </a:pPr>
            <a:r>
              <a:rPr lang="en-US" sz="4000" spc="-80">
                <a:solidFill>
                  <a:srgbClr val="FFFFFF"/>
                </a:solidFill>
                <a:latin typeface="Fira Sans Medium"/>
              </a:rPr>
              <a:t>I</a:t>
            </a:r>
            <a:r>
              <a:rPr lang="en-US" sz="4000" spc="-80" u="none">
                <a:solidFill>
                  <a:srgbClr val="FFFFFF"/>
                </a:solidFill>
                <a:latin typeface="Fira Sans Medium"/>
              </a:rPr>
              <a:t>nput layer (entrada)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08596" y="6260490"/>
            <a:ext cx="4903010" cy="65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00"/>
              </a:lnSpc>
              <a:spcBef>
                <a:spcPct val="0"/>
              </a:spcBef>
            </a:pPr>
            <a:r>
              <a:rPr lang="en-US" sz="4000" spc="-80">
                <a:solidFill>
                  <a:srgbClr val="FFFFFF"/>
                </a:solidFill>
                <a:latin typeface="Fira Sans Medium"/>
              </a:rPr>
              <a:t>Hidden layer (oculta)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702491" y="7167270"/>
            <a:ext cx="393723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12">
                <a:solidFill>
                  <a:srgbClr val="FFFFFF"/>
                </a:solidFill>
                <a:latin typeface="Fira Sans Light"/>
              </a:rPr>
              <a:t>Se transforman en una información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63398" y="6260490"/>
            <a:ext cx="4738064" cy="65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00"/>
              </a:lnSpc>
              <a:spcBef>
                <a:spcPct val="0"/>
              </a:spcBef>
            </a:pPr>
            <a:r>
              <a:rPr lang="en-US" sz="4000" spc="-80">
                <a:solidFill>
                  <a:srgbClr val="FFFFFF"/>
                </a:solidFill>
                <a:latin typeface="Fira Sans Medium"/>
              </a:rPr>
              <a:t>Output layer (salida)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63812" y="6991425"/>
            <a:ext cx="3937236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 spc="10">
                <a:solidFill>
                  <a:srgbClr val="FFFFFF"/>
                </a:solidFill>
                <a:latin typeface="Fira Sans Light"/>
              </a:rPr>
              <a:t>Determina exactamente el tipo de información (una forma, una letra, un número, etc).</a:t>
            </a:r>
          </a:p>
          <a:p>
            <a:pPr algn="ctr" marL="0" indent="0" lvl="0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911128" y="3925"/>
            <a:ext cx="4048974" cy="306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84"/>
              </a:lnSpc>
              <a:spcBef>
                <a:spcPct val="0"/>
              </a:spcBef>
            </a:pPr>
            <a:r>
              <a:rPr lang="en-US" sz="2917">
                <a:solidFill>
                  <a:srgbClr val="000000"/>
                </a:solidFill>
                <a:latin typeface="Fira Sans"/>
              </a:rPr>
              <a:t>Redes neuronales artificiales que imitan a la de los humanos, y que están estructuradas en forma de capas: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2737101" y="0"/>
            <a:ext cx="10023984" cy="8680318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17929" r="0" b="-1792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3256734" y="-3456675"/>
            <a:ext cx="4711177" cy="6226137"/>
            <a:chOff x="0" y="0"/>
            <a:chExt cx="4064946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4946" cy="5372100"/>
            </a:xfrm>
            <a:custGeom>
              <a:avLst/>
              <a:gdLst/>
              <a:ahLst/>
              <a:cxnLst/>
              <a:rect r="r" b="b" t="t" l="l"/>
              <a:pathLst>
                <a:path h="5372100" w="4064946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-2009004" y="7434364"/>
            <a:ext cx="4711177" cy="6226137"/>
            <a:chOff x="0" y="0"/>
            <a:chExt cx="4064946" cy="53721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946" cy="5372100"/>
            </a:xfrm>
            <a:custGeom>
              <a:avLst/>
              <a:gdLst/>
              <a:ahLst/>
              <a:cxnLst/>
              <a:rect r="r" b="b" t="t" l="l"/>
              <a:pathLst>
                <a:path h="5372100" w="4064946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7157978"/>
            <a:ext cx="3374508" cy="2573063"/>
          </a:xfrm>
          <a:custGeom>
            <a:avLst/>
            <a:gdLst/>
            <a:ahLst/>
            <a:cxnLst/>
            <a:rect r="r" b="b" t="t" l="l"/>
            <a:pathLst>
              <a:path h="2573063" w="3374508">
                <a:moveTo>
                  <a:pt x="0" y="0"/>
                </a:moveTo>
                <a:lnTo>
                  <a:pt x="3374508" y="0"/>
                </a:lnTo>
                <a:lnTo>
                  <a:pt x="3374508" y="2573062"/>
                </a:lnTo>
                <a:lnTo>
                  <a:pt x="0" y="25730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554087" y="1028700"/>
            <a:ext cx="9705213" cy="2000117"/>
            <a:chOff x="0" y="0"/>
            <a:chExt cx="12940284" cy="266682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66675"/>
              <a:ext cx="12940284" cy="1460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283"/>
                </a:lnSpc>
                <a:spcBef>
                  <a:spcPct val="0"/>
                </a:spcBef>
              </a:pPr>
              <a:r>
                <a:rPr lang="en-US" sz="7530">
                  <a:solidFill>
                    <a:srgbClr val="000000"/>
                  </a:solidFill>
                  <a:latin typeface="Fira Sans Semi-Bold"/>
                </a:rPr>
                <a:t>Objetivo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070958"/>
              <a:ext cx="12940284" cy="617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705"/>
                </a:lnSpc>
                <a:spcBef>
                  <a:spcPct val="0"/>
                </a:spcBef>
              </a:pPr>
              <a:r>
                <a:rPr lang="en-US" sz="2850" spc="-57">
                  <a:solidFill>
                    <a:srgbClr val="000000"/>
                  </a:solidFill>
                  <a:latin typeface="Fira Sans Medium"/>
                </a:rPr>
                <a:t>.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967911" y="3317519"/>
            <a:ext cx="9291389" cy="512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Fira Sans Light"/>
              </a:rPr>
              <a:t>Según la Organización Mundial de la Salud (OMS), el accidente cerebrovascular es la segunda causa de muerte en todo el mundo, responsable de aproximadamente el 11% del total de muertes.</a:t>
            </a:r>
          </a:p>
          <a:p>
            <a:pPr>
              <a:lnSpc>
                <a:spcPts val="4059"/>
              </a:lnSpc>
            </a:pPr>
          </a:p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Fira Sans"/>
              </a:rPr>
              <a:t>Nuestro</a:t>
            </a:r>
            <a:r>
              <a:rPr lang="en-US" sz="2899">
                <a:solidFill>
                  <a:srgbClr val="000000"/>
                </a:solidFill>
                <a:latin typeface="Fira Sans Bold"/>
              </a:rPr>
              <a:t> </a:t>
            </a:r>
            <a:r>
              <a:rPr lang="en-US" sz="2899">
                <a:solidFill>
                  <a:srgbClr val="000000"/>
                </a:solidFill>
                <a:latin typeface="Fira Sans Light"/>
              </a:rPr>
              <a:t>objetivo a lograr es predecir si una persona corre el riesgo de sufrir un ataque cardiovascular (ACV) en función de las variables de entrada como el sexo, la edad, diversas enfermedades y el tabaquismo. </a:t>
            </a:r>
          </a:p>
          <a:p>
            <a:pPr marL="0" indent="0" lvl="0">
              <a:lnSpc>
                <a:spcPts val="40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DAFrXme8OkA</dc:identifier>
  <dcterms:modified xsi:type="dcterms:W3CDTF">2011-08-01T06:04:30Z</dcterms:modified>
  <cp:revision>1</cp:revision>
  <dc:title>TP INICIAL </dc:title>
</cp:coreProperties>
</file>